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9" r:id="rId2"/>
    <p:sldId id="256" r:id="rId3"/>
    <p:sldId id="257" r:id="rId4"/>
    <p:sldId id="259" r:id="rId5"/>
    <p:sldId id="260" r:id="rId6"/>
    <p:sldId id="261" r:id="rId7"/>
    <p:sldId id="267" r:id="rId8"/>
    <p:sldId id="266" r:id="rId9"/>
    <p:sldId id="265" r:id="rId10"/>
    <p:sldId id="270" r:id="rId11"/>
    <p:sldId id="262" r:id="rId12"/>
    <p:sldId id="273" r:id="rId13"/>
    <p:sldId id="272" r:id="rId14"/>
    <p:sldId id="271" r:id="rId15"/>
    <p:sldId id="263" r:id="rId16"/>
    <p:sldId id="268" r:id="rId17"/>
    <p:sldId id="274" r:id="rId18"/>
    <p:sldId id="264" r:id="rId19"/>
    <p:sldId id="279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>
        <p:scale>
          <a:sx n="70" d="100"/>
          <a:sy n="70" d="100"/>
        </p:scale>
        <p:origin x="-82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8DD04-81F4-4422-818C-ACA4FFBEE59C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63FA3-F1B0-4B4B-8E68-60DEC23B6C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46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30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61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76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04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05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08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7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6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8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9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DF55-E1DA-4987-9498-90BCAC3FB5A7}" type="datetimeFigureOut">
              <a:rPr lang="th-TH" smtClean="0"/>
              <a:pPr/>
              <a:t>11/06/58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6DD4-8AC4-4684-A123-8EEED6A1499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rp.bsru.ac.th/ERPWEB/Main/login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592288"/>
          </a:xfrm>
          <a:noFill/>
          <a:effectLst>
            <a:softEdge rad="127000"/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000" b="1" spc="50" dirty="0" smtClean="0">
                <a:ln w="11430">
                  <a:solidFill>
                    <a:srgbClr val="990099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การยืมเงิน </a:t>
            </a:r>
            <a:br>
              <a:rPr lang="th-TH" sz="8000" b="1" spc="50" dirty="0" smtClean="0">
                <a:ln w="11430">
                  <a:solidFill>
                    <a:srgbClr val="990099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8000" b="1" spc="50" dirty="0" smtClean="0">
                <a:ln w="11430">
                  <a:solidFill>
                    <a:srgbClr val="990099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ในระบบการเงิน  </a:t>
            </a:r>
            <a:r>
              <a:rPr lang="en-US" sz="8000" b="1" spc="50" dirty="0" smtClean="0">
                <a:ln w="11430">
                  <a:solidFill>
                    <a:srgbClr val="990099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ERP</a:t>
            </a:r>
            <a:endParaRPr lang="th-TH" sz="8000" b="1" spc="50" dirty="0">
              <a:ln w="11430">
                <a:solidFill>
                  <a:srgbClr val="990099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81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5852" y="274638"/>
            <a:ext cx="7710948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14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.  ใส่รายละเอียดเงินที่จะยืม มีค่าอะไรบ้าง (ต่อ)</a:t>
            </a:r>
            <a:b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     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20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ค่าใช้จ่ายอื่นๆ</a:t>
            </a:r>
            <a:endParaRPr lang="th-TH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11854" r="16389" b="14655"/>
          <a:stretch/>
        </p:blipFill>
        <p:spPr bwMode="auto">
          <a:xfrm>
            <a:off x="827584" y="1484784"/>
            <a:ext cx="760412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5076056" y="4033329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975852" y="4320844"/>
            <a:ext cx="6116428" cy="10518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6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0561" r="16511" b="16379"/>
          <a:stretch/>
        </p:blipFill>
        <p:spPr bwMode="auto">
          <a:xfrm>
            <a:off x="796177" y="1844824"/>
            <a:ext cx="7466882" cy="45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6968206" y="2708920"/>
            <a:ext cx="720080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คำบรรยายภาพแบบลูกศรขึ้น 6"/>
          <p:cNvSpPr/>
          <p:nvPr/>
        </p:nvSpPr>
        <p:spPr>
          <a:xfrm>
            <a:off x="7040214" y="3010842"/>
            <a:ext cx="648072" cy="53611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ข้อ 15.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7295409" y="2406998"/>
            <a:ext cx="360040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คำบรรยายภาพแบบลูกศรลง 8"/>
          <p:cNvSpPr/>
          <p:nvPr/>
        </p:nvSpPr>
        <p:spPr>
          <a:xfrm>
            <a:off x="7115389" y="1851658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cs typeface="+mj-cs"/>
              </a:rPr>
              <a:t>ข้อ 16.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177" y="404664"/>
            <a:ext cx="793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ตรวจสอบความเรียบร้อย  แล้วกด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บันทึก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พิมพ์สัญญาการยืมเงิน(กระดาษสีม่วง)  และใบยินยอมให้หัก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เงินเดือน(กระดาษสีขาว)</a:t>
            </a:r>
          </a:p>
        </p:txBody>
      </p:sp>
    </p:spTree>
    <p:extLst>
      <p:ext uri="{BB962C8B-B14F-4D97-AF65-F5344CB8AC3E}">
        <p14:creationId xmlns:p14="http://schemas.microsoft.com/office/powerpoint/2010/main" val="22268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</p:spPr>
        <p:txBody>
          <a:bodyPr>
            <a:norm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16.  พิมพ์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สัญญาการยืมเงิน(กระดาษสีม่วง)  และใบยินยอมให้หักเงินเดือน(กระดาษสีขาว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 ต่อ</a:t>
            </a:r>
            <a:endParaRPr lang="th-TH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18078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 สัญญายืมเงิน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9418" y="1180783"/>
            <a:ext cx="270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 ใบยินยอมให้หักเงินเดือน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8" t="8190" r="34037" b="12285"/>
          <a:stretch/>
        </p:blipFill>
        <p:spPr bwMode="auto">
          <a:xfrm>
            <a:off x="1187624" y="1760679"/>
            <a:ext cx="3466300" cy="49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5" t="8298" r="34057" b="11745"/>
          <a:stretch/>
        </p:blipFill>
        <p:spPr bwMode="auto">
          <a:xfrm>
            <a:off x="4705112" y="1760679"/>
            <a:ext cx="3435688" cy="49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17. พิมพ์แบบคำขอประมาณการยืมเงิน(กระดาษสีขาว) 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7786"/>
            <a:ext cx="746283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7060798" y="3770497"/>
            <a:ext cx="360040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คำบรรยายภาพแบบลูกศรลง 5"/>
          <p:cNvSpPr/>
          <p:nvPr/>
        </p:nvSpPr>
        <p:spPr>
          <a:xfrm>
            <a:off x="6935369" y="3128833"/>
            <a:ext cx="720080" cy="629529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cs typeface="+mj-cs"/>
              </a:rPr>
              <a:t>ข้อ 17.</a:t>
            </a:r>
          </a:p>
        </p:txBody>
      </p:sp>
    </p:spTree>
    <p:extLst>
      <p:ext uri="{BB962C8B-B14F-4D97-AF65-F5344CB8AC3E}">
        <p14:creationId xmlns:p14="http://schemas.microsoft.com/office/powerpoint/2010/main" val="4170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17. พิมพ์แบบคำขอประมาณการยืมเงิน(กระดาษสี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ขาว) ต่อ</a:t>
            </a:r>
            <a:endParaRPr lang="th-TH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8405" r="34280" b="12069"/>
          <a:stretch/>
        </p:blipFill>
        <p:spPr bwMode="auto">
          <a:xfrm>
            <a:off x="3203848" y="1700808"/>
            <a:ext cx="3431571" cy="48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8702" y="1175890"/>
            <a:ext cx="312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 แบบคำขอประมาณการยืมเงิน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1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เอกสารประกอบการยืมเงิน</a:t>
            </a: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4690864" cy="5001419"/>
          </a:xfrm>
        </p:spPr>
        <p:txBody>
          <a:bodyPr>
            <a:normAutofit/>
          </a:bodyPr>
          <a:lstStyle/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สัญญาการยืมเงิน(กระดาษสีม่วง)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ใบยินยอมให้หักเงินเดือน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แบบคำขอประมาณการยืมเงิน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สำเนาบันทึกข้อความขออนุมัติโครงการ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สำเนาโครงการ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กำหนดการ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สำเนาคำสั่งไปราชการ                                  (กรณีออกนอกมหาวิทยาลัย)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สำเนาคำสั่งแต่งตั้งคณะกรรมการต่างๆ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สำเนาหนังสือขอจัดประชุม</a:t>
            </a:r>
          </a:p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สำเนาหนังสือเชิญประชุม</a:t>
            </a:r>
          </a:p>
          <a:p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วงเล็บปีกกาขวา 3"/>
          <p:cNvSpPr/>
          <p:nvPr/>
        </p:nvSpPr>
        <p:spPr>
          <a:xfrm>
            <a:off x="5292080" y="1340768"/>
            <a:ext cx="189735" cy="100811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เล็บปีกกาขวา 4"/>
          <p:cNvSpPr/>
          <p:nvPr/>
        </p:nvSpPr>
        <p:spPr>
          <a:xfrm>
            <a:off x="5292079" y="4941168"/>
            <a:ext cx="189735" cy="100811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เล็บปีกกาขวา 5"/>
          <p:cNvSpPr/>
          <p:nvPr/>
        </p:nvSpPr>
        <p:spPr>
          <a:xfrm>
            <a:off x="5292080" y="2653680"/>
            <a:ext cx="189735" cy="100811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เล็บปีกกาขวา 6"/>
          <p:cNvSpPr/>
          <p:nvPr/>
        </p:nvSpPr>
        <p:spPr>
          <a:xfrm>
            <a:off x="5102345" y="2652617"/>
            <a:ext cx="189735" cy="171142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796136" y="1556792"/>
            <a:ext cx="2088232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พิมพ์จากระบบ </a:t>
            </a:r>
            <a:r>
              <a:rPr lang="en-US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ERP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396263"/>
            <a:ext cx="2952328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กรณีฝึกอบรมหรือไปราชการต่างจังหวัด/ต่างประเทศ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2780928"/>
            <a:ext cx="1527637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กรณีฝึกอบรม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5014337"/>
            <a:ext cx="2808312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กรณียืมค่าอาหารว่าง ค่าตอบแทนต่าง ๆ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2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 autoUpdateAnimBg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577" y="260648"/>
            <a:ext cx="8229600" cy="706090"/>
          </a:xfrm>
        </p:spPr>
        <p:txBody>
          <a:bodyPr>
            <a:normAutofit/>
          </a:bodyPr>
          <a:lstStyle/>
          <a:p>
            <a:r>
              <a:rPr lang="th-TH" sz="3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การเดินเอกสาร</a:t>
            </a:r>
            <a:endParaRPr lang="th-TH" sz="3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770" b="7759"/>
          <a:stretch/>
        </p:blipFill>
        <p:spPr bwMode="auto">
          <a:xfrm>
            <a:off x="539552" y="1229552"/>
            <a:ext cx="6115028" cy="541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คำบรรยายภาพแบบลูกศรลง 3"/>
          <p:cNvSpPr/>
          <p:nvPr/>
        </p:nvSpPr>
        <p:spPr>
          <a:xfrm>
            <a:off x="4359898" y="1991225"/>
            <a:ext cx="1336765" cy="50405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ผู้ยืมลงนาม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คำบรรยายภาพแบบลูกศรขึ้น 5"/>
          <p:cNvSpPr/>
          <p:nvPr/>
        </p:nvSpPr>
        <p:spPr>
          <a:xfrm>
            <a:off x="4240117" y="5289437"/>
            <a:ext cx="1576329" cy="43204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ผู้ยืมลงนาม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30" name="กลุ่ม 29"/>
          <p:cNvGrpSpPr/>
          <p:nvPr/>
        </p:nvGrpSpPr>
        <p:grpSpPr>
          <a:xfrm>
            <a:off x="4788024" y="3830889"/>
            <a:ext cx="2232248" cy="362375"/>
            <a:chOff x="4788024" y="3830889"/>
            <a:chExt cx="2232248" cy="362375"/>
          </a:xfrm>
        </p:grpSpPr>
        <p:cxnSp>
          <p:nvCxnSpPr>
            <p:cNvPr id="17" name="ตัวเชื่อมต่อหักมุม 16"/>
            <p:cNvCxnSpPr/>
            <p:nvPr/>
          </p:nvCxnSpPr>
          <p:spPr>
            <a:xfrm flipV="1">
              <a:off x="4788024" y="3830889"/>
              <a:ext cx="2232248" cy="21602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4788024" y="4049248"/>
              <a:ext cx="0" cy="14401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แผนผังลําดับงาน: กระบวนการสำรอง 26"/>
          <p:cNvSpPr/>
          <p:nvPr/>
        </p:nvSpPr>
        <p:spPr>
          <a:xfrm>
            <a:off x="1547664" y="3501008"/>
            <a:ext cx="1224136" cy="437893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แผนผังลําดับงาน: กระบวนการสำรอง 28"/>
          <p:cNvSpPr/>
          <p:nvPr/>
        </p:nvSpPr>
        <p:spPr>
          <a:xfrm>
            <a:off x="4067944" y="3501008"/>
            <a:ext cx="1224136" cy="437893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7035080" y="3323057"/>
            <a:ext cx="2001416" cy="1015663"/>
          </a:xfrm>
          <a:prstGeom prst="rect">
            <a:avLst/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ผู้อำนวยการสำนักงานอธิการบดี</a:t>
            </a:r>
          </a:p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หรือผู้ที่ได้รับมอบหมาย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1033" name="กลุ่ม 1032"/>
          <p:cNvGrpSpPr/>
          <p:nvPr/>
        </p:nvGrpSpPr>
        <p:grpSpPr>
          <a:xfrm>
            <a:off x="2159732" y="5289437"/>
            <a:ext cx="4860540" cy="689960"/>
            <a:chOff x="2159732" y="5289437"/>
            <a:chExt cx="4860540" cy="689960"/>
          </a:xfrm>
        </p:grpSpPr>
        <p:cxnSp>
          <p:nvCxnSpPr>
            <p:cNvPr id="1024" name="ตัวเชื่อมต่อหักมุม 1023"/>
            <p:cNvCxnSpPr/>
            <p:nvPr/>
          </p:nvCxnSpPr>
          <p:spPr>
            <a:xfrm>
              <a:off x="2159732" y="5850441"/>
              <a:ext cx="4860540" cy="12895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8" name="ตัวเชื่อมต่อตรง 1027"/>
            <p:cNvCxnSpPr/>
            <p:nvPr/>
          </p:nvCxnSpPr>
          <p:spPr>
            <a:xfrm flipV="1">
              <a:off x="2159732" y="5289437"/>
              <a:ext cx="0" cy="56100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012494" y="5625454"/>
            <a:ext cx="2024001" cy="1015663"/>
          </a:xfrm>
          <a:prstGeom prst="rect">
            <a:avLst/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รองอธิการบดี</a:t>
            </a:r>
          </a:p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หรือผู้ที่ได้รับมอบหมายจากอธิการบดี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00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27" grpId="0" animBg="1"/>
      <p:bldP spid="29" grpId="0" animBg="1"/>
      <p:bldP spid="28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กระบวนการปฏิบัติงาน</a:t>
            </a: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การยืมเงิน  ทำเอกสารในระบบการเงิน </a:t>
            </a:r>
            <a:r>
              <a:rPr lang="en-US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ERP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การส่งเงินยืม  ต้องส่งล่วงหน้าก่อน  4  วันทำการ  เช่น  อบรมวันที่  15  ต้องส่งสัญญาการยืมเงินก่อนวันที่  11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การจ่ายเงินยืม  จ่ายก่อน 1 – 3 วันก่อนไปโครงการ  ถ้าต้องการยืมเงินก่อนล่วงหน้าต้องทำบันทึกขอความขอยืมเงินล่วงหน้า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การส่งใช้เงินยืมโดยเงินสด  สามารถนำมาคืนได้ทันทีหลังจากจบโครงการ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การส่งใช้เงินยืมโดยเอกสาร  ไปราชการภายใน  15  วัน  ฝึกอบรมต่างๆหรือประชุมภายใน 30 วัน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การทวงเงินยืม  ส่งจดหมายเตือน 2 ครั้ง เมื่อครบแล้วจะทำการหักเงินเดือนต่อไป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75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ปัญหาที่พบบ่อยครั้ง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5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กรณียืมเงิน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ไม่ได้พิมพ์แบบคำขอประมาณการยืมเงิน  ไม่แนบคำสั่งเดินทางไปราชการ</a:t>
            </a:r>
          </a:p>
          <a:p>
            <a:pPr marL="0" indent="0">
              <a:buNone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ถ้ายกเลิกการยืมเงินต้องเข้าไปยกเลิกในระบบการยืมเงินด้วย</a:t>
            </a:r>
          </a:p>
          <a:p>
            <a:pPr marL="0" indent="0">
              <a:buNone/>
            </a:pPr>
            <a:endParaRPr lang="th-TH" sz="25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25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กรณีคืนเงินยืมเป็นใบสำคัญ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ถ้ามีการแก้ไขข้อมูลในระบบการเงิน  การเบิก </a:t>
            </a:r>
            <a:r>
              <a:rPr lang="en-US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ต้องดึงสัญญาเงินยืมใหม่ทุกครั้ง  การเลือกสัญญายืมเงินต้องดูสัญญายืมที่เป็นปัจจุบันและมียอดคงค้าง</a:t>
            </a:r>
          </a:p>
          <a:p>
            <a:pPr marL="0" indent="0">
              <a:buNone/>
            </a:pP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25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กรณีตรวจสอบเงินยืมคงค้าง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สามารถเข้าไปดูในระบบการเงิน  หน้า  ยืม/ประวัติการคืนเงินได้  ดังตัวอย่าง</a:t>
            </a:r>
          </a:p>
          <a:p>
            <a:endParaRPr lang="th-TH" sz="25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6483" y="116632"/>
            <a:ext cx="8229600" cy="720080"/>
          </a:xfrm>
        </p:spPr>
        <p:txBody>
          <a:bodyPr>
            <a:normAutofit/>
          </a:bodyPr>
          <a:lstStyle/>
          <a:p>
            <a:r>
              <a:rPr lang="th-TH" sz="3600" u="sng" dirty="0">
                <a:latin typeface="JasmineUPC" panose="02020603050405020304" pitchFamily="18" charset="-34"/>
                <a:cs typeface="JasmineUPC" panose="02020603050405020304" pitchFamily="18" charset="-34"/>
              </a:rPr>
              <a:t>กรณีตรวจสอบเงิน</a:t>
            </a:r>
            <a:r>
              <a:rPr lang="th-TH" sz="36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ยืมคงค้าง</a:t>
            </a:r>
            <a:endParaRPr lang="th-TH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1207" r="16268" b="16594"/>
          <a:stretch/>
        </p:blipFill>
        <p:spPr bwMode="auto">
          <a:xfrm>
            <a:off x="1043608" y="2276872"/>
            <a:ext cx="7095351" cy="42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รูปห้าเหลี่ยม 3"/>
          <p:cNvSpPr/>
          <p:nvPr/>
        </p:nvSpPr>
        <p:spPr>
          <a:xfrm>
            <a:off x="1168730" y="4209982"/>
            <a:ext cx="7095351" cy="432048"/>
          </a:xfrm>
          <a:prstGeom prst="homePlat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1196008" y="5414502"/>
            <a:ext cx="3007568" cy="432048"/>
          </a:xfrm>
          <a:prstGeom prst="homePlat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ห้าเหลี่ยม 7"/>
          <p:cNvSpPr/>
          <p:nvPr/>
        </p:nvSpPr>
        <p:spPr>
          <a:xfrm rot="16200000">
            <a:off x="5502822" y="5434068"/>
            <a:ext cx="1234700" cy="648072"/>
          </a:xfrm>
          <a:prstGeom prst="homePlat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385592" y="5052540"/>
            <a:ext cx="62839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ข้อ 2.</a:t>
            </a:r>
            <a:endParaRPr lang="th-TH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972" y="4802199"/>
            <a:ext cx="62839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ข้อ 3.</a:t>
            </a:r>
            <a:endParaRPr lang="th-TH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4081" y="4256729"/>
            <a:ext cx="62839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ข้อ 1.</a:t>
            </a:r>
            <a:endParaRPr lang="th-TH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76470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เอกสารที่เคลียร์เงินยืมเรียบร้อยแล้ว</a:t>
            </a:r>
          </a:p>
          <a:p>
            <a:pPr marL="514350" indent="-514350">
              <a:buAutoNum type="arabicPeriod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เอกสารที่รอเคลียร์เงินยืม  เอกสารอาจจะกำลังดำเนินการอยู่ที่คณะหรือกองคลัง</a:t>
            </a:r>
          </a:p>
          <a:p>
            <a:pPr marL="514350" indent="-514350">
              <a:buAutoNum type="arabicPeriod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ยอดเงินยืม ยอดเงินที่เคลียร์แล้ว  ยอดเงินคงเหลือ  ยอดเงินที่รอตัดเงินยืม  และยอดเงินคงเหลือจริง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7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5" grpId="0"/>
      <p:bldP spid="10" grpId="0"/>
      <p:bldP spid="11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th-TH" sz="5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การยืมเงิน ในระบบการเงิน  </a:t>
            </a:r>
            <a:r>
              <a:rPr lang="en-US" sz="5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ERP</a:t>
            </a:r>
            <a:endParaRPr lang="th-TH" sz="5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th-TH" sz="2000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 เข้าระบบการเงิน             เบิก/ยืม/ประวัติการคืนเงิน               1 </a:t>
            </a:r>
            <a:r>
              <a:rPr lang="en-US" sz="2000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2000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ยืม/ประวัติการคืนเงิน</a:t>
            </a:r>
            <a:endParaRPr lang="th-TH" sz="20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3203848" y="206438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>
            <a:off x="5868144" y="2049069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10625" r="23958" b="17134"/>
          <a:stretch/>
        </p:blipFill>
        <p:spPr bwMode="auto">
          <a:xfrm>
            <a:off x="2008119" y="2458873"/>
            <a:ext cx="5254439" cy="40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วงรี 8"/>
          <p:cNvSpPr/>
          <p:nvPr/>
        </p:nvSpPr>
        <p:spPr>
          <a:xfrm>
            <a:off x="3563888" y="3161757"/>
            <a:ext cx="1440160" cy="432048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2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การตรวจสอบยอดเงินของสัญญายืมเงิน</a:t>
            </a:r>
            <a:b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ในระบบเว็บไซต์ของมหาวิทยาลัย</a:t>
            </a:r>
            <a:endParaRPr lang="th-TH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2492" y="1340768"/>
            <a:ext cx="4978896" cy="14401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เข้าเว็บไซต์  </a:t>
            </a:r>
            <a:r>
              <a:rPr lang="en-US" sz="2500" dirty="0">
                <a:latin typeface="JasmineUPC" panose="02020603050405020304" pitchFamily="18" charset="-34"/>
                <a:cs typeface="JasmineUPC" panose="02020603050405020304" pitchFamily="18" charset="-34"/>
                <a:hlinkClick r:id="rId2"/>
              </a:rPr>
              <a:t>http://</a:t>
            </a:r>
            <a:r>
              <a:rPr lang="en-US" sz="2500" dirty="0" smtClean="0">
                <a:latin typeface="JasmineUPC" panose="02020603050405020304" pitchFamily="18" charset="-34"/>
                <a:cs typeface="JasmineUPC" panose="02020603050405020304" pitchFamily="18" charset="-34"/>
                <a:hlinkClick r:id="rId2"/>
              </a:rPr>
              <a:t>erp.bsru.ac.th/ERPWEB/Main/login.aspx</a:t>
            </a:r>
            <a:endParaRPr lang="th-TH" sz="25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14350" indent="-514350">
              <a:buAutoNum type="arabicPeriod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ใส่  รหัสผู้ใช้งาน  และรหัสผ่าน</a:t>
            </a:r>
          </a:p>
          <a:p>
            <a:pPr marL="514350" indent="-514350">
              <a:buAutoNum type="arabicPeriod"/>
            </a:pPr>
            <a:endParaRPr lang="en-US" sz="25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14350" indent="-514350">
              <a:buAutoNum type="arabicPeriod"/>
            </a:pP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6244242" cy="35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กลุ่ม 8"/>
          <p:cNvGrpSpPr/>
          <p:nvPr/>
        </p:nvGrpSpPr>
        <p:grpSpPr>
          <a:xfrm>
            <a:off x="2195736" y="2996952"/>
            <a:ext cx="2016224" cy="360040"/>
            <a:chOff x="2195736" y="2996952"/>
            <a:chExt cx="2016224" cy="360040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กลุ่ม 9"/>
          <p:cNvGrpSpPr/>
          <p:nvPr/>
        </p:nvGrpSpPr>
        <p:grpSpPr>
          <a:xfrm>
            <a:off x="4004320" y="4077072"/>
            <a:ext cx="2439888" cy="792088"/>
            <a:chOff x="4004320" y="4077072"/>
            <a:chExt cx="2439888" cy="792088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4004320" y="4077072"/>
              <a:ext cx="2079848" cy="79208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6084168" y="4473116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211960" y="2996952"/>
            <a:ext cx="6480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1.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4273061"/>
            <a:ext cx="6480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2.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82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การตรวจสอบยอดเงินของสัญญายืมเงิน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ในระบบเว็บไซต์ของ</a:t>
            </a:r>
            <a:r>
              <a:rPr lang="th-TH" sz="3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มหาวิทยาลัย  (ต่อ)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2875295"/>
            <a:ext cx="6231103" cy="351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556792"/>
            <a:ext cx="5616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  </a:t>
            </a:r>
            <a:r>
              <a:rPr lang="en-US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Menu</a:t>
            </a:r>
          </a:p>
          <a:p>
            <a:pPr marL="514350" indent="-514350">
              <a:buAutoNum type="arabicPeriod" startAt="3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  รายงานส่วนบุคคล</a:t>
            </a:r>
          </a:p>
          <a:p>
            <a:pPr marL="514350" indent="-514350">
              <a:buAutoNum type="arabicPeriod" startAt="3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  ข้อมูลเงินยืม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 rot="16200000">
            <a:off x="1997439" y="3293332"/>
            <a:ext cx="410855" cy="302294"/>
            <a:chOff x="2195736" y="2996952"/>
            <a:chExt cx="2016224" cy="360040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" name="ลูกศรเชื่อมต่อแบบตรง 7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กลุ่ม 8"/>
          <p:cNvGrpSpPr/>
          <p:nvPr/>
        </p:nvGrpSpPr>
        <p:grpSpPr>
          <a:xfrm>
            <a:off x="3203848" y="3973115"/>
            <a:ext cx="720082" cy="235169"/>
            <a:chOff x="2195736" y="2996952"/>
            <a:chExt cx="2016224" cy="360040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954404" y="2875953"/>
            <a:ext cx="49692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3.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508" y="3665338"/>
            <a:ext cx="4963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4.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1987426" y="3701641"/>
            <a:ext cx="720082" cy="235169"/>
            <a:chOff x="2195736" y="2996952"/>
            <a:chExt cx="2016224" cy="360040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6" name="ลูกศรเชื่อมต่อแบบตรง 15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923930" y="3936810"/>
            <a:ext cx="4963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5.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87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12" grpId="0" animBg="1"/>
      <p:bldP spid="13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71" y="2414572"/>
            <a:ext cx="7084335" cy="400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การตรวจสอบยอดเงินของสัญญายืมเงิน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ในระบบเว็บไซต์ของ</a:t>
            </a:r>
            <a:r>
              <a:rPr lang="th-TH" sz="3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มหาวิทยาลัย  (ต่อ)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552798"/>
            <a:ext cx="8424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6.   ใส่ปี  ใส่ ณ วันที่  </a:t>
            </a:r>
            <a:r>
              <a:rPr lang="th-TH" sz="2500" dirty="0">
                <a:latin typeface="JasmineUPC" panose="02020603050405020304" pitchFamily="18" charset="-34"/>
                <a:cs typeface="JasmineUPC" panose="02020603050405020304" pitchFamily="18" charset="-34"/>
              </a:rPr>
              <a:t>ใส่บัญชีลูกหนี้  1010601010000 : ลูกหนี้เงินยืมนอกงบประมาณ   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</a:p>
          <a:p>
            <a:r>
              <a:rPr lang="th-TH" sz="25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กด  </a:t>
            </a:r>
            <a:r>
              <a:rPr lang="en-US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Process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3304488" y="3212976"/>
            <a:ext cx="3643776" cy="648072"/>
            <a:chOff x="2195736" y="2996952"/>
            <a:chExt cx="2016224" cy="360040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ลูกศรเชื่อมต่อแบบตรง 8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948264" y="3367735"/>
            <a:ext cx="6480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6.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68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5619"/>
            <a:ext cx="6926892" cy="391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การตรวจสอบยอดเงินของสัญญายืมเงิน</a:t>
            </a:r>
            <a:b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ในระบบเว็บไซต์ของ</a:t>
            </a:r>
            <a:r>
              <a:rPr lang="th-TH" sz="3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มหาวิทยาลัย  (ต่อ)</a:t>
            </a:r>
            <a:endParaRPr lang="th-TH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96752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7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เคลียร์เงินยืมโดยเอกสาร</a:t>
            </a:r>
          </a:p>
          <a:p>
            <a:pPr marL="514350" indent="-514350">
              <a:buAutoNum type="arabicPeriod" startAt="7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เคลียร์เงินยืมโดยเงินสด กรณีเกิน 40</a:t>
            </a:r>
            <a:r>
              <a:rPr lang="en-US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% </a:t>
            </a: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ของยอดที่ยืม ต้องทำบันทึกชี้แจงเหตุผล</a:t>
            </a:r>
          </a:p>
          <a:p>
            <a:pPr marL="514350" indent="-514350">
              <a:buAutoNum type="arabicPeriod" startAt="7"/>
            </a:pPr>
            <a:r>
              <a:rPr lang="th-TH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ยอดเงินคงเหลือ</a:t>
            </a:r>
            <a:endParaRPr lang="th-TH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1691680" y="4096933"/>
            <a:ext cx="3888432" cy="157210"/>
            <a:chOff x="2195736" y="2996952"/>
            <a:chExt cx="2016224" cy="360040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6" name="ลูกศรเชื่อมต่อแบบตรง 15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กลุ่ม 16"/>
          <p:cNvGrpSpPr/>
          <p:nvPr/>
        </p:nvGrpSpPr>
        <p:grpSpPr>
          <a:xfrm rot="16200000">
            <a:off x="7556388" y="4017268"/>
            <a:ext cx="480333" cy="630543"/>
            <a:chOff x="2195736" y="2996952"/>
            <a:chExt cx="2016224" cy="360040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463755" y="3692262"/>
            <a:ext cx="6480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9.</a:t>
            </a:r>
            <a:endParaRPr lang="th-TH" sz="1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300" y="4459678"/>
            <a:ext cx="5798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8.</a:t>
            </a:r>
            <a:endParaRPr lang="th-TH" sz="1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6300" y="3982650"/>
            <a:ext cx="5798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7.</a:t>
            </a:r>
            <a:endParaRPr lang="th-TH" sz="1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1687868" y="4581128"/>
            <a:ext cx="3888432" cy="157210"/>
            <a:chOff x="2195736" y="2996952"/>
            <a:chExt cx="2016224" cy="360040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2195736" y="2996952"/>
              <a:ext cx="1656184" cy="3600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5" name="ลูกศรเชื่อมต่อแบบตรง 24"/>
            <p:cNvCxnSpPr/>
            <p:nvPr/>
          </p:nvCxnSpPr>
          <p:spPr>
            <a:xfrm>
              <a:off x="3851920" y="3176972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5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p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0416" r="16353" b="16734"/>
          <a:stretch/>
        </p:blipFill>
        <p:spPr bwMode="auto">
          <a:xfrm>
            <a:off x="1043608" y="1898157"/>
            <a:ext cx="7344816" cy="44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คำบรรยายภาพแบบลูกศรลง 3"/>
          <p:cNvSpPr/>
          <p:nvPr/>
        </p:nvSpPr>
        <p:spPr>
          <a:xfrm>
            <a:off x="4702449" y="1791831"/>
            <a:ext cx="720080" cy="485381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2.</a:t>
            </a:r>
          </a:p>
        </p:txBody>
      </p:sp>
      <p:sp>
        <p:nvSpPr>
          <p:cNvPr id="7" name="คำบรรยายภาพแบบลูกศรลง 6"/>
          <p:cNvSpPr/>
          <p:nvPr/>
        </p:nvSpPr>
        <p:spPr>
          <a:xfrm>
            <a:off x="3131840" y="1966762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3.</a:t>
            </a:r>
          </a:p>
        </p:txBody>
      </p:sp>
      <p:sp>
        <p:nvSpPr>
          <p:cNvPr id="8" name="คำบรรยายภาพแบบลูกศรลง 7"/>
          <p:cNvSpPr/>
          <p:nvPr/>
        </p:nvSpPr>
        <p:spPr>
          <a:xfrm>
            <a:off x="5796136" y="1979272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4.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4788024" y="2277212"/>
            <a:ext cx="504056" cy="257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3239852" y="2519845"/>
            <a:ext cx="504056" cy="257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5904148" y="2534612"/>
            <a:ext cx="504056" cy="257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7020272" y="2462878"/>
            <a:ext cx="360040" cy="37133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6840252" y="1892685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68392"/>
            <a:ext cx="6804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นำเครื่องหมาย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ถูกช่องตัวกรองข้อมูลตามผู้เพิ่ม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ออก หรือไม่ออกก็ได้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หน่วยงาน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เลือกประเภทลูกหนี้เงินยืม  1 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ลูกหนี้เงินยืมนอก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งบประมาณ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เพิ่ม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เอกสาร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8048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  <p:bldP spid="10" grpId="0" animBg="1"/>
      <p:bldP spid="11" grpId="0" animBg="1"/>
      <p:bldP spid="12" grpId="0" animBg="1"/>
      <p:bldP spid="1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1961" r="16411" b="14763"/>
          <a:stretch/>
        </p:blipFill>
        <p:spPr bwMode="auto">
          <a:xfrm>
            <a:off x="899592" y="1988840"/>
            <a:ext cx="7472893" cy="460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คำบรรยายภาพแบบลูกศรลง 4"/>
          <p:cNvSpPr/>
          <p:nvPr/>
        </p:nvSpPr>
        <p:spPr>
          <a:xfrm>
            <a:off x="1475656" y="2348880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6.</a:t>
            </a:r>
          </a:p>
        </p:txBody>
      </p:sp>
      <p:sp>
        <p:nvSpPr>
          <p:cNvPr id="7" name="คำบรรยายภาพแบบลูกศรลง 6"/>
          <p:cNvSpPr/>
          <p:nvPr/>
        </p:nvSpPr>
        <p:spPr>
          <a:xfrm>
            <a:off x="4391980" y="2573912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7.</a:t>
            </a:r>
          </a:p>
        </p:txBody>
      </p:sp>
      <p:sp>
        <p:nvSpPr>
          <p:cNvPr id="8" name="คำบรรยายภาพแบบลูกศรลง 7"/>
          <p:cNvSpPr/>
          <p:nvPr/>
        </p:nvSpPr>
        <p:spPr>
          <a:xfrm>
            <a:off x="5796136" y="2339210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8.</a:t>
            </a:r>
          </a:p>
        </p:txBody>
      </p:sp>
      <p:sp>
        <p:nvSpPr>
          <p:cNvPr id="4" name="คำบรรยายภาพแบบลูกศรขึ้น 3"/>
          <p:cNvSpPr/>
          <p:nvPr/>
        </p:nvSpPr>
        <p:spPr>
          <a:xfrm>
            <a:off x="4175956" y="3685824"/>
            <a:ext cx="648072" cy="53611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9.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5544108" y="2978291"/>
            <a:ext cx="1116124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4247964" y="3379364"/>
            <a:ext cx="504056" cy="257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353419" y="2904220"/>
            <a:ext cx="1116124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482290" y="3184124"/>
            <a:ext cx="1116124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366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ใส่ชื่อผู้ขอ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ยืม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ใส่รายละเอียด/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ใส่ยอดเงิน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เพื่อเป็นค่าใช้จ่าย   1 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ค่าใช่จ่ายในการฝึกอบรม และอื่นๆ  2 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เดินทางไปราชการ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8904615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1896" r="16340" b="14612"/>
          <a:stretch/>
        </p:blipFill>
        <p:spPr bwMode="auto">
          <a:xfrm>
            <a:off x="1026075" y="1969582"/>
            <a:ext cx="7444929" cy="46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คำบรรยายภาพแบบลูกศรลง 3"/>
          <p:cNvSpPr/>
          <p:nvPr/>
        </p:nvSpPr>
        <p:spPr>
          <a:xfrm>
            <a:off x="4479266" y="3313733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12.</a:t>
            </a: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3059832" y="3313733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12.</a:t>
            </a:r>
          </a:p>
        </p:txBody>
      </p:sp>
      <p:sp>
        <p:nvSpPr>
          <p:cNvPr id="6" name="คำบรรยายภาพแบบลูกศรลง 5"/>
          <p:cNvSpPr/>
          <p:nvPr/>
        </p:nvSpPr>
        <p:spPr>
          <a:xfrm>
            <a:off x="1736367" y="3401754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11.</a:t>
            </a:r>
          </a:p>
        </p:txBody>
      </p:sp>
      <p:sp>
        <p:nvSpPr>
          <p:cNvPr id="7" name="คำบรรยายภาพแบบลูกศรลง 6"/>
          <p:cNvSpPr/>
          <p:nvPr/>
        </p:nvSpPr>
        <p:spPr>
          <a:xfrm>
            <a:off x="3779912" y="3068960"/>
            <a:ext cx="720080" cy="55534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10.</a:t>
            </a:r>
          </a:p>
        </p:txBody>
      </p:sp>
      <p:sp>
        <p:nvSpPr>
          <p:cNvPr id="10" name="คำบรรยายภาพแบบลูกศรขึ้น 9"/>
          <p:cNvSpPr/>
          <p:nvPr/>
        </p:nvSpPr>
        <p:spPr>
          <a:xfrm>
            <a:off x="1970393" y="4403681"/>
            <a:ext cx="648072" cy="53611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 13.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1726983" y="3951611"/>
            <a:ext cx="848492" cy="263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190478" y="3906839"/>
            <a:ext cx="1116124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3006616" y="3906839"/>
            <a:ext cx="1116124" cy="3019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1736367" y="4151123"/>
            <a:ext cx="1116124" cy="25255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066" y="40466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เลือก คำขอประมาณการ ค่าใช้จ่ายในการฝึกอบรม และ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อื่นๆ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ใส่คำสั่ง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ที่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ใส่วันที่ดำเนินการ (คือวันที่ไปราชการ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ใส่สถานที่จัดโครงการ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6539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1556792"/>
            <a:ext cx="75723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14.  ใส่รายละเอียดเงินที่จะยืม มีค่าอะไรบ้าง </a:t>
            </a:r>
            <a:b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</a:t>
            </a:r>
            <a:r>
              <a:rPr lang="th-TH" sz="20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ค่าตอบแทนวิทยากร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899775" y="4275449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971600" y="4437112"/>
            <a:ext cx="6264696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71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11854" r="16389" b="14870"/>
          <a:stretch/>
        </p:blipFill>
        <p:spPr bwMode="auto">
          <a:xfrm>
            <a:off x="783218" y="1628800"/>
            <a:ext cx="7920880" cy="488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14.  ใส่รายละเอียดเงินที่จะยืม มีค่าอะไรบ้าง 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(ต่อ)</a:t>
            </a:r>
            <a:b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</a:t>
            </a:r>
            <a:r>
              <a:rPr lang="th-TH" sz="20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ค่าที่พัก</a:t>
            </a:r>
            <a:endParaRPr lang="th-TH" sz="2000" u="sng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979712" y="4149080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971600" y="4437112"/>
            <a:ext cx="5112568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12070" r="16511" b="14655"/>
          <a:stretch/>
        </p:blipFill>
        <p:spPr bwMode="auto">
          <a:xfrm>
            <a:off x="755576" y="1461576"/>
            <a:ext cx="7808574" cy="48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14.  ใส่รายละเอียดเงินที่จะยืม มีค่าอะไรบ้าง (ต่อ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b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</a:t>
            </a:r>
            <a:r>
              <a:rPr lang="th-TH" sz="20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ค่าอาหาร  อาหารว่างและเครื่องดื่ม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555776" y="4169721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975852" y="4466881"/>
            <a:ext cx="5684379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2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pPr algn="l"/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14.  ใส่รายละเอียดเงินที่จะยืม มีค่าอะไรบ้าง 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(ต่อ)</a:t>
            </a:r>
            <a:b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</a:t>
            </a:r>
            <a:r>
              <a:rPr lang="th-TH" sz="20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sz="2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ค่าเช่ารถ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12069" r="16268" b="14871"/>
          <a:stretch/>
        </p:blipFill>
        <p:spPr bwMode="auto">
          <a:xfrm>
            <a:off x="755576" y="1588708"/>
            <a:ext cx="7632849" cy="466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4211960" y="4169721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975852" y="4466881"/>
            <a:ext cx="5900404" cy="5760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0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835</Words>
  <Application>Microsoft Office PowerPoint</Application>
  <PresentationFormat>นำเสนอทางหน้าจอ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การยืมเงิน  ในระบบการเงิน  ERP</vt:lpstr>
      <vt:lpstr>การยืมเงิน ในระบบการเงิน  ERP</vt:lpstr>
      <vt:lpstr>งานนำเสนอ PowerPoint</vt:lpstr>
      <vt:lpstr>งานนำเสนอ PowerPoint</vt:lpstr>
      <vt:lpstr>งานนำเสนอ PowerPoint</vt:lpstr>
      <vt:lpstr>14.  ใส่รายละเอียดเงินที่จะยืม มีค่าอะไรบ้าง         ตัวอย่าง  ค่าตอบแทนวิทยากร</vt:lpstr>
      <vt:lpstr>14.  ใส่รายละเอียดเงินที่จะยืม มีค่าอะไรบ้าง (ต่อ)        ตัวอย่าง  ค่าที่พัก</vt:lpstr>
      <vt:lpstr>14.  ใส่รายละเอียดเงินที่จะยืม มีค่าอะไรบ้าง (ต่อ)        ตัวอย่าง  ค่าอาหาร  อาหารว่างและเครื่องดื่ม</vt:lpstr>
      <vt:lpstr>14.  ใส่รายละเอียดเงินที่จะยืม มีค่าอะไรบ้าง (ต่อ)        ตัวอย่าง  ค่าเช่ารถ</vt:lpstr>
      <vt:lpstr>14.  ใส่รายละเอียดเงินที่จะยืม มีค่าอะไรบ้าง (ต่อ)        ตัวอย่า  ค่าใช้จ่ายอื่นๆ</vt:lpstr>
      <vt:lpstr>งานนำเสนอ PowerPoint</vt:lpstr>
      <vt:lpstr> 16.  พิมพ์สัญญาการยืมเงิน(กระดาษสีม่วง)  และใบยินยอมให้หักเงินเดือน(กระดาษสีขาว) ต่อ</vt:lpstr>
      <vt:lpstr>17. พิมพ์แบบคำขอประมาณการยืมเงิน(กระดาษสีขาว) </vt:lpstr>
      <vt:lpstr>17. พิมพ์แบบคำขอประมาณการยืมเงิน(กระดาษสีขาว) ต่อ</vt:lpstr>
      <vt:lpstr>เอกสารประกอบการยืมเงิน</vt:lpstr>
      <vt:lpstr>การเดินเอกสาร</vt:lpstr>
      <vt:lpstr>กระบวนการปฏิบัติงาน</vt:lpstr>
      <vt:lpstr>ปัญหาที่พบบ่อยครั้ง</vt:lpstr>
      <vt:lpstr>กรณีตรวจสอบเงินยืมคงค้าง</vt:lpstr>
      <vt:lpstr>การตรวจสอบยอดเงินของสัญญายืมเงิน ในระบบเว็บไซต์ของมหาวิทยาลัย</vt:lpstr>
      <vt:lpstr>การตรวจสอบยอดเงินของสัญญายืมเงิน ในระบบเว็บไซต์ของมหาวิทยาลัย  (ต่อ)</vt:lpstr>
      <vt:lpstr>การตรวจสอบยอดเงินของสัญญายืมเงิน ในระบบเว็บไซต์ของมหาวิทยาลัย  (ต่อ)</vt:lpstr>
      <vt:lpstr>การตรวจสอบยอดเงินของสัญญายืมเงิน ในระบบเว็บไซต์ของมหาวิทยาลัย  (ต่อ)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wichuta</dc:creator>
  <cp:lastModifiedBy>User</cp:lastModifiedBy>
  <cp:revision>91</cp:revision>
  <cp:lastPrinted>2015-06-04T09:34:22Z</cp:lastPrinted>
  <dcterms:created xsi:type="dcterms:W3CDTF">2015-05-25T05:59:39Z</dcterms:created>
  <dcterms:modified xsi:type="dcterms:W3CDTF">2015-06-11T15:06:47Z</dcterms:modified>
</cp:coreProperties>
</file>